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0" r:id="rId4"/>
    <p:sldId id="261" r:id="rId5"/>
    <p:sldId id="262" r:id="rId6"/>
    <p:sldId id="263" r:id="rId7"/>
    <p:sldId id="264" r:id="rId8"/>
    <p:sldId id="265" r:id="rId9"/>
    <p:sldId id="266"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60" autoAdjust="0"/>
    <p:restoredTop sz="94660"/>
  </p:normalViewPr>
  <p:slideViewPr>
    <p:cSldViewPr>
      <p:cViewPr>
        <p:scale>
          <a:sx n="82" d="100"/>
          <a:sy n="82" d="100"/>
        </p:scale>
        <p:origin x="-1584"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solidFill>
                  <a:srgbClr val="C00000"/>
                </a:solidFill>
              </a:rPr>
              <a:t>مراقبت‏های مادر و نوزاد</a:t>
            </a:r>
            <a:endParaRPr lang="fa-IR" sz="2000" b="1" dirty="0">
              <a:solidFill>
                <a:srgbClr val="C00000"/>
              </a:solidFill>
              <a:cs typeface="+mn-cs"/>
            </a:endParaRPr>
          </a:p>
        </p:txBody>
      </p:sp>
      <p:sp>
        <p:nvSpPr>
          <p:cNvPr id="3" name="Subtitle 2"/>
          <p:cNvSpPr>
            <a:spLocks noGrp="1"/>
          </p:cNvSpPr>
          <p:nvPr>
            <p:ph type="subTitle" idx="1"/>
          </p:nvPr>
        </p:nvSpPr>
        <p:spPr>
          <a:xfrm>
            <a:off x="228600" y="762000"/>
            <a:ext cx="8610600" cy="57912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92500" lnSpcReduction="10000"/>
          </a:bodyPr>
          <a:lstStyle/>
          <a:p>
            <a:pPr algn="r" rtl="1">
              <a:buFont typeface="Arial" pitchFamily="34" charset="0"/>
              <a:buChar char="•"/>
            </a:pPr>
            <a:r>
              <a:rPr lang="fa-IR" sz="2800" dirty="0" smtClean="0">
                <a:solidFill>
                  <a:schemeClr val="tx1"/>
                </a:solidFill>
                <a:cs typeface="B Nazanin" pitchFamily="2" charset="-78"/>
              </a:rPr>
              <a:t>ترياژ در بلوک توسط ماما</a:t>
            </a:r>
          </a:p>
          <a:p>
            <a:pPr algn="r" rtl="1">
              <a:buFont typeface="Arial" pitchFamily="34" charset="0"/>
              <a:buChar char="•"/>
            </a:pPr>
            <a:r>
              <a:rPr lang="fa-IR" sz="2800" dirty="0" smtClean="0">
                <a:solidFill>
                  <a:schemeClr val="tx1"/>
                </a:solidFill>
                <a:cs typeface="B Nazanin" pitchFamily="2" charset="-78"/>
              </a:rPr>
              <a:t>اولویت بندی مادران </a:t>
            </a:r>
            <a:r>
              <a:rPr lang="fa-IR" sz="2800" dirty="0" smtClean="0">
                <a:solidFill>
                  <a:schemeClr val="tx1"/>
                </a:solidFill>
                <a:cs typeface="B Nazanin" pitchFamily="2" charset="-78"/>
              </a:rPr>
              <a:t>پرخطر</a:t>
            </a:r>
          </a:p>
          <a:p>
            <a:pPr algn="r" rtl="1">
              <a:buFont typeface="Arial" pitchFamily="34" charset="0"/>
              <a:buChar char="•"/>
            </a:pPr>
            <a:r>
              <a:rPr lang="fa-IR" sz="2800" dirty="0" smtClean="0">
                <a:solidFill>
                  <a:schemeClr val="tx1"/>
                </a:solidFill>
                <a:cs typeface="B Nazanin" pitchFamily="2" charset="-78"/>
              </a:rPr>
              <a:t>از ابتداي بارداري تا 42 روز پس از زايمان مادر با هر علت مراجعه </a:t>
            </a:r>
            <a:r>
              <a:rPr lang="ar-SA" sz="2800" dirty="0" smtClean="0">
                <a:solidFill>
                  <a:schemeClr val="tx1"/>
                </a:solidFill>
                <a:cs typeface="B Nazanin" pitchFamily="2" charset="-78"/>
              </a:rPr>
              <a:t>اورژانس و غیراورژانس (بدلیل مشکلات بارداری/غیربارداری)</a:t>
            </a:r>
            <a:r>
              <a:rPr lang="fa-IR" sz="2800" dirty="0" smtClean="0">
                <a:solidFill>
                  <a:schemeClr val="tx1"/>
                </a:solidFill>
                <a:cs typeface="B Nazanin" pitchFamily="2" charset="-78"/>
              </a:rPr>
              <a:t> </a:t>
            </a:r>
            <a:r>
              <a:rPr lang="fa-IR" sz="2800" dirty="0" smtClean="0">
                <a:solidFill>
                  <a:schemeClr val="tx1"/>
                </a:solidFill>
                <a:cs typeface="B Nazanin" pitchFamily="2" charset="-78"/>
              </a:rPr>
              <a:t>به اورژانس بايد توسط متخصص زنان يا ماما ويزيت شود</a:t>
            </a:r>
          </a:p>
          <a:p>
            <a:pPr algn="r" rtl="1">
              <a:buFont typeface="Arial" pitchFamily="34" charset="0"/>
              <a:buChar char="•"/>
            </a:pPr>
            <a:r>
              <a:rPr lang="fa-IR" sz="2800" dirty="0" smtClean="0"/>
              <a:t>ا</a:t>
            </a:r>
            <a:r>
              <a:rPr lang="ar-SA" sz="2800" dirty="0" smtClean="0">
                <a:solidFill>
                  <a:schemeClr val="tx1"/>
                </a:solidFill>
                <a:cs typeface="B Nazanin" pitchFamily="2" charset="-78"/>
              </a:rPr>
              <a:t>تاق </a:t>
            </a:r>
            <a:r>
              <a:rPr lang="en-US" sz="2800" dirty="0" smtClean="0">
                <a:solidFill>
                  <a:schemeClr val="tx1"/>
                </a:solidFill>
                <a:cs typeface="B Nazanin" pitchFamily="2" charset="-78"/>
              </a:rPr>
              <a:t>LDR</a:t>
            </a:r>
            <a:r>
              <a:rPr lang="ar-SA" sz="2800" dirty="0" smtClean="0">
                <a:solidFill>
                  <a:schemeClr val="tx1"/>
                </a:solidFill>
                <a:cs typeface="B Nazanin" pitchFamily="2" charset="-78"/>
              </a:rPr>
              <a:t> اختصاصی</a:t>
            </a:r>
            <a:r>
              <a:rPr lang="fa-IR" sz="2800" dirty="0" smtClean="0">
                <a:solidFill>
                  <a:schemeClr val="tx1"/>
                </a:solidFill>
                <a:cs typeface="B Nazanin" pitchFamily="2" charset="-78"/>
              </a:rPr>
              <a:t> </a:t>
            </a:r>
            <a:r>
              <a:rPr lang="ar-SA" sz="2800" dirty="0" smtClean="0">
                <a:solidFill>
                  <a:schemeClr val="tx1"/>
                </a:solidFill>
                <a:cs typeface="B Nazanin" pitchFamily="2" charset="-78"/>
              </a:rPr>
              <a:t>برای هر مادر باردار</a:t>
            </a:r>
            <a:endParaRPr lang="fa-IR" sz="2800" dirty="0" smtClean="0">
              <a:solidFill>
                <a:schemeClr val="tx1"/>
              </a:solidFill>
              <a:cs typeface="B Nazanin" pitchFamily="2" charset="-78"/>
            </a:endParaRPr>
          </a:p>
          <a:p>
            <a:pPr algn="r" rtl="1">
              <a:buFont typeface="Arial" pitchFamily="34" charset="0"/>
              <a:buChar char="•"/>
            </a:pPr>
            <a:r>
              <a:rPr lang="ar-SA" sz="2800" dirty="0" smtClean="0">
                <a:solidFill>
                  <a:schemeClr val="tx1"/>
                </a:solidFill>
                <a:cs typeface="B Nazanin" pitchFamily="2" charset="-78"/>
              </a:rPr>
              <a:t>ارائه مراقبت‏های مربوط به لیبر، زایمان و دو ساعت اول پس از زایمان</a:t>
            </a:r>
            <a:endParaRPr lang="fa-IR" sz="2800" dirty="0" smtClean="0">
              <a:solidFill>
                <a:schemeClr val="tx1"/>
              </a:solidFill>
              <a:cs typeface="B Nazanin" pitchFamily="2" charset="-78"/>
            </a:endParaRPr>
          </a:p>
          <a:p>
            <a:pPr algn="r" rtl="1">
              <a:buFont typeface="Arial" pitchFamily="34" charset="0"/>
              <a:buChar char="•"/>
            </a:pPr>
            <a:r>
              <a:rPr lang="ar-SA" sz="2800" dirty="0" smtClean="0">
                <a:solidFill>
                  <a:schemeClr val="tx1"/>
                </a:solidFill>
                <a:cs typeface="B Nazanin" pitchFamily="2" charset="-78"/>
              </a:rPr>
              <a:t>امکان حضور همراه </a:t>
            </a:r>
            <a:r>
              <a:rPr lang="fa-IR" sz="2800" dirty="0" smtClean="0">
                <a:solidFill>
                  <a:schemeClr val="tx1"/>
                </a:solidFill>
                <a:cs typeface="B Nazanin" pitchFamily="2" charset="-78"/>
              </a:rPr>
              <a:t>در اتاق </a:t>
            </a:r>
            <a:r>
              <a:rPr lang="en-US" sz="2800" dirty="0" smtClean="0">
                <a:solidFill>
                  <a:schemeClr val="tx1"/>
                </a:solidFill>
                <a:cs typeface="B Nazanin" pitchFamily="2" charset="-78"/>
              </a:rPr>
              <a:t>LDR</a:t>
            </a:r>
            <a:r>
              <a:rPr lang="fa-IR" sz="2800" dirty="0" smtClean="0">
                <a:solidFill>
                  <a:schemeClr val="tx1"/>
                </a:solidFill>
                <a:cs typeface="B Nazanin" pitchFamily="2" charset="-78"/>
              </a:rPr>
              <a:t> بلوک زایمان</a:t>
            </a:r>
          </a:p>
          <a:p>
            <a:pPr algn="r" rtl="1">
              <a:buFont typeface="Arial" pitchFamily="34" charset="0"/>
              <a:buChar char="•"/>
            </a:pPr>
            <a:r>
              <a:rPr lang="fa-IR" sz="2800" dirty="0" smtClean="0">
                <a:solidFill>
                  <a:schemeClr val="tx1"/>
                </a:solidFill>
                <a:cs typeface="B Nazanin" pitchFamily="2" charset="-78"/>
              </a:rPr>
              <a:t>تسهیلات حضور همراه جهت اقامت شامل صندلی تختخواب شو، تلفن، یخچال و ...</a:t>
            </a:r>
          </a:p>
          <a:p>
            <a:pPr algn="r" rtl="1">
              <a:buFont typeface="Arial" pitchFamily="34" charset="0"/>
              <a:buChar char="•"/>
            </a:pPr>
            <a:r>
              <a:rPr lang="ar-SA" sz="2800" dirty="0" smtClean="0">
                <a:solidFill>
                  <a:schemeClr val="tx1"/>
                </a:solidFill>
                <a:cs typeface="B Nazanin" pitchFamily="2" charset="-78"/>
              </a:rPr>
              <a:t>دسترسی کارکنان به </a:t>
            </a:r>
            <a:r>
              <a:rPr lang="fa-IR" sz="2800" dirty="0" smtClean="0">
                <a:solidFill>
                  <a:schemeClr val="tx1"/>
                </a:solidFill>
                <a:cs typeface="B Nazanin" pitchFamily="2" charset="-78"/>
              </a:rPr>
              <a:t>آخرین نسخه ابلاغی کتاب "راهنمای کشوری ارائه خدمات مامائی و </a:t>
            </a:r>
            <a:r>
              <a:rPr lang="fa-IR" sz="2800" dirty="0" smtClean="0">
                <a:solidFill>
                  <a:schemeClr val="tx1"/>
                </a:solidFill>
                <a:cs typeface="B Nazanin" pitchFamily="2" charset="-78"/>
              </a:rPr>
              <a:t>زایمان”</a:t>
            </a:r>
          </a:p>
          <a:p>
            <a:pPr algn="r" rtl="1">
              <a:buFont typeface="Arial" pitchFamily="34" charset="0"/>
              <a:buChar char="•"/>
            </a:pPr>
            <a:r>
              <a:rPr lang="fa-IR" sz="2800" dirty="0" smtClean="0">
                <a:solidFill>
                  <a:schemeClr val="tx1"/>
                </a:solidFill>
                <a:cs typeface="B Nazanin" pitchFamily="2" charset="-78"/>
              </a:rPr>
              <a:t>ارائه مراقبت مطابق </a:t>
            </a:r>
            <a:r>
              <a:rPr lang="fa-IR" sz="2800" dirty="0" smtClean="0">
                <a:solidFill>
                  <a:schemeClr val="tx1"/>
                </a:solidFill>
                <a:cs typeface="B Nazanin" pitchFamily="2" charset="-78"/>
              </a:rPr>
              <a:t>کتاب "راهنمای کشوری ارائه خدمات مامائی و زایمان”</a:t>
            </a:r>
          </a:p>
          <a:p>
            <a:pPr algn="r" rtl="1"/>
            <a:endParaRPr lang="fa-IR" sz="2800" dirty="0" smtClean="0"/>
          </a:p>
          <a:p>
            <a:pPr algn="r" rtl="1"/>
            <a:endParaRPr lang="fa-IR" sz="2800" dirty="0" smtClean="0">
              <a:solidFill>
                <a:schemeClr val="tx1"/>
              </a:solidFill>
              <a:cs typeface="B Nazanin" pitchFamily="2" charset="-78"/>
            </a:endParaRPr>
          </a:p>
          <a:p>
            <a:pPr algn="r" rtl="1">
              <a:buFont typeface="Arial" pitchFamily="34" charset="0"/>
              <a:buChar char="•"/>
            </a:pPr>
            <a:endParaRPr lang="fa-IR" sz="2800" dirty="0" smtClean="0">
              <a:solidFill>
                <a:schemeClr val="tx1"/>
              </a:solidFill>
              <a:cs typeface="B Nazanin" pitchFamily="2" charset="-78"/>
            </a:endParaRPr>
          </a:p>
          <a:p>
            <a:pPr algn="r" rtl="1">
              <a:buFont typeface="Arial" pitchFamily="34" charset="0"/>
              <a:buChar char="•"/>
            </a:pPr>
            <a:endParaRPr lang="en-US" sz="2800" dirty="0" smtClean="0">
              <a:solidFill>
                <a:schemeClr val="tx1"/>
              </a:solidFill>
              <a:cs typeface="B Nazanin" pitchFamily="2" charset="-7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solidFill>
                  <a:srgbClr val="C00000"/>
                </a:solidFill>
              </a:rPr>
              <a:t>مراقبت‏های مادر و نوزاد</a:t>
            </a:r>
            <a:endParaRPr lang="fa-IR" sz="2000" b="1" dirty="0">
              <a:solidFill>
                <a:srgbClr val="C00000"/>
              </a:solidFill>
              <a:cs typeface="+mn-cs"/>
            </a:endParaRPr>
          </a:p>
        </p:txBody>
      </p:sp>
      <p:sp>
        <p:nvSpPr>
          <p:cNvPr id="3" name="Subtitle 2"/>
          <p:cNvSpPr>
            <a:spLocks noGrp="1"/>
          </p:cNvSpPr>
          <p:nvPr>
            <p:ph type="subTitle" idx="1"/>
          </p:nvPr>
        </p:nvSpPr>
        <p:spPr>
          <a:xfrm>
            <a:off x="228600" y="762000"/>
            <a:ext cx="8610600" cy="57912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a:bodyPr>
          <a:lstStyle/>
          <a:p>
            <a:pPr algn="r" rtl="1">
              <a:buFont typeface="Arial" pitchFamily="34" charset="0"/>
              <a:buChar char="•"/>
            </a:pPr>
            <a:r>
              <a:rPr lang="fa-IR" sz="2800" b="1" dirty="0" smtClean="0">
                <a:solidFill>
                  <a:schemeClr val="tx2"/>
                </a:solidFill>
              </a:rPr>
              <a:t>خط مشی </a:t>
            </a:r>
            <a:r>
              <a:rPr lang="fa-IR" sz="2800" b="1" dirty="0" smtClean="0">
                <a:solidFill>
                  <a:schemeClr val="tx2"/>
                </a:solidFill>
              </a:rPr>
              <a:t>و روش " مدیریت مادران پرخطر در بلوک زایمان" بر اساس راهنمای کشوری خدمات مامایی و زایمان تدوین </a:t>
            </a:r>
            <a:r>
              <a:rPr lang="fa-IR" sz="2800" b="1" dirty="0" smtClean="0">
                <a:solidFill>
                  <a:schemeClr val="tx2"/>
                </a:solidFill>
              </a:rPr>
              <a:t>شده و </a:t>
            </a:r>
            <a:r>
              <a:rPr lang="fa-IR" sz="2800" b="1" dirty="0" smtClean="0">
                <a:solidFill>
                  <a:schemeClr val="tx2"/>
                </a:solidFill>
              </a:rPr>
              <a:t>پزشک متخصص زنان و زایمان/ دستیار ارشد در مراکز آموزشی در بالین مادر حاضر می‏شود </a:t>
            </a:r>
            <a:endParaRPr lang="fa-IR" sz="2800" b="1" dirty="0" smtClean="0">
              <a:solidFill>
                <a:schemeClr val="tx2"/>
              </a:solidFill>
            </a:endParaRPr>
          </a:p>
          <a:p>
            <a:pPr algn="r" rtl="1">
              <a:buFont typeface="Arial" pitchFamily="34" charset="0"/>
              <a:buChar char="•"/>
            </a:pPr>
            <a:r>
              <a:rPr lang="fa-IR" sz="2800" b="1" dirty="0" smtClean="0">
                <a:solidFill>
                  <a:schemeClr val="tx2"/>
                </a:solidFill>
              </a:rPr>
              <a:t>تهیه و تزریق آمپول روگام بر اساس دستورالعمل ابلاغی به مادر زایمان کرده حداکثر تا 72 ساعت پس از زایمان اگر آمار زايمان مرکز کم باشد آگاهي پرسنل از نحوه تامين از مراکز ذيگر تا 72 ساعت ملاک است</a:t>
            </a:r>
          </a:p>
          <a:p>
            <a:pPr algn="r" rtl="1">
              <a:buFont typeface="Arial" pitchFamily="34" charset="0"/>
              <a:buChar char="•"/>
            </a:pPr>
            <a:r>
              <a:rPr lang="fa-IR" sz="2800" b="1" dirty="0" smtClean="0">
                <a:solidFill>
                  <a:schemeClr val="tx2"/>
                </a:solidFill>
              </a:rPr>
              <a:t>ارایه مراقبت مستمر به مادران تا دو ساعت پس از زایمان و سپس تحويل به </a:t>
            </a:r>
            <a:r>
              <a:rPr lang="fa-IR" sz="2800" b="1" dirty="0" smtClean="0">
                <a:solidFill>
                  <a:schemeClr val="tx2"/>
                </a:solidFill>
              </a:rPr>
              <a:t>بخش</a:t>
            </a:r>
          </a:p>
          <a:p>
            <a:pPr algn="r" rtl="1">
              <a:buFont typeface="Arial" pitchFamily="34" charset="0"/>
              <a:buChar char="•"/>
            </a:pPr>
            <a:r>
              <a:rPr lang="ar-SA" sz="2800" b="1" dirty="0" smtClean="0">
                <a:solidFill>
                  <a:schemeClr val="tx2"/>
                </a:solidFill>
              </a:rPr>
              <a:t>بکارگیری حداقل یکی از روش های بی دردی/کاهش درد براساس تمایل مادر که توسط ماما /پزشک</a:t>
            </a:r>
            <a:endParaRPr lang="fa-IR" sz="2800" b="1" dirty="0" smtClean="0">
              <a:solidFill>
                <a:schemeClr val="tx2"/>
              </a:solidFill>
            </a:endParaRPr>
          </a:p>
          <a:p>
            <a:pPr algn="r" rtl="1">
              <a:buFont typeface="Arial" pitchFamily="34" charset="0"/>
              <a:buChar char="•"/>
            </a:pPr>
            <a:endParaRPr lang="fa-IR" sz="2800" dirty="0" smtClean="0"/>
          </a:p>
          <a:p>
            <a:pPr algn="r" rtl="1">
              <a:buFont typeface="Arial" pitchFamily="34" charset="0"/>
              <a:buChar char="•"/>
            </a:pPr>
            <a:endParaRPr lang="fa-IR" sz="2800" dirty="0" smtClean="0"/>
          </a:p>
          <a:p>
            <a:pPr algn="r" rtl="1">
              <a:buFont typeface="Arial" pitchFamily="34" charset="0"/>
              <a:buChar char="•"/>
            </a:pPr>
            <a:endParaRPr lang="fa-IR" sz="2800" dirty="0" smtClean="0"/>
          </a:p>
          <a:p>
            <a:pPr algn="r" rtl="1">
              <a:buFont typeface="Arial" pitchFamily="34" charset="0"/>
              <a:buChar char="•"/>
            </a:pPr>
            <a:endParaRPr lang="fa-IR" sz="2800" b="1" dirty="0" smtClean="0">
              <a:solidFill>
                <a:schemeClr val="tx2"/>
              </a:solidFill>
            </a:endParaRPr>
          </a:p>
          <a:p>
            <a:pPr algn="r" rtl="1">
              <a:buFont typeface="Arial" pitchFamily="34" charset="0"/>
              <a:buChar char="•"/>
            </a:pPr>
            <a:endParaRPr lang="fa-IR" sz="2800" b="1" dirty="0" smtClean="0">
              <a:solidFill>
                <a:schemeClr val="tx2"/>
              </a:solidFill>
            </a:endParaRPr>
          </a:p>
          <a:p>
            <a:pPr algn="r" rtl="1"/>
            <a:endParaRPr lang="fa-IR" sz="2800" dirty="0" smtClean="0">
              <a:solidFill>
                <a:schemeClr val="tx1"/>
              </a:solidFill>
              <a:cs typeface="B Nazanin" pitchFamily="2" charset="-78"/>
            </a:endParaRPr>
          </a:p>
          <a:p>
            <a:pPr algn="r" rtl="1">
              <a:buFont typeface="Arial" pitchFamily="34" charset="0"/>
              <a:buChar char="•"/>
            </a:pPr>
            <a:endParaRPr lang="fa-IR" sz="2800" dirty="0" smtClean="0">
              <a:solidFill>
                <a:schemeClr val="tx1"/>
              </a:solidFill>
              <a:cs typeface="B Nazanin" pitchFamily="2" charset="-78"/>
            </a:endParaRPr>
          </a:p>
          <a:p>
            <a:pPr algn="r" rtl="1">
              <a:buFont typeface="Arial" pitchFamily="34" charset="0"/>
              <a:buChar char="•"/>
            </a:pPr>
            <a:endParaRPr lang="en-US" sz="2800" dirty="0" smtClean="0">
              <a:solidFill>
                <a:schemeClr val="tx1"/>
              </a:solidFill>
              <a:cs typeface="B Nazanin" pitchFamily="2" charset="-7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solidFill>
                  <a:srgbClr val="C00000"/>
                </a:solidFill>
              </a:rPr>
              <a:t>مراقبت‏های مادر و نوزاد</a:t>
            </a:r>
            <a:endParaRPr lang="fa-IR" sz="2000" b="1" dirty="0">
              <a:solidFill>
                <a:srgbClr val="C00000"/>
              </a:solidFill>
              <a:cs typeface="+mn-cs"/>
            </a:endParaRPr>
          </a:p>
        </p:txBody>
      </p:sp>
      <p:sp>
        <p:nvSpPr>
          <p:cNvPr id="3" name="Subtitle 2"/>
          <p:cNvSpPr>
            <a:spLocks noGrp="1"/>
          </p:cNvSpPr>
          <p:nvPr>
            <p:ph type="subTitle" idx="1"/>
          </p:nvPr>
        </p:nvSpPr>
        <p:spPr>
          <a:xfrm>
            <a:off x="228600" y="762000"/>
            <a:ext cx="8610600" cy="57912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lnSpcReduction="10000"/>
          </a:bodyPr>
          <a:lstStyle/>
          <a:p>
            <a:pPr algn="r" rtl="1">
              <a:buFont typeface="Arial" pitchFamily="34" charset="0"/>
              <a:buChar char="•"/>
            </a:pPr>
            <a:r>
              <a:rPr lang="ar-SA" sz="2800" dirty="0" smtClean="0">
                <a:solidFill>
                  <a:schemeClr val="tx2"/>
                </a:solidFill>
              </a:rPr>
              <a:t>دسترسی ارائه دهندگان خدمات زایمان، به ابزار بررسی کیفیت خدمات بخش </a:t>
            </a:r>
            <a:r>
              <a:rPr lang="ar-SA" sz="2800" dirty="0" smtClean="0">
                <a:solidFill>
                  <a:schemeClr val="tx2"/>
                </a:solidFill>
              </a:rPr>
              <a:t>زایمان</a:t>
            </a:r>
            <a:r>
              <a:rPr lang="fa-IR" sz="2800" dirty="0" smtClean="0">
                <a:solidFill>
                  <a:schemeClr val="tx2"/>
                </a:solidFill>
              </a:rPr>
              <a:t> مطابق </a:t>
            </a:r>
            <a:r>
              <a:rPr lang="fa-IR" sz="2800" dirty="0" smtClean="0">
                <a:solidFill>
                  <a:schemeClr val="tx2"/>
                </a:solidFill>
              </a:rPr>
              <a:t>چک لیست ابلاغی از وزارت بهداشت </a:t>
            </a:r>
            <a:endParaRPr lang="fa-IR" sz="2800" dirty="0" smtClean="0">
              <a:solidFill>
                <a:schemeClr val="tx2"/>
              </a:solidFill>
            </a:endParaRPr>
          </a:p>
          <a:p>
            <a:pPr algn="r" rtl="1">
              <a:buFont typeface="Arial" pitchFamily="34" charset="0"/>
              <a:buChar char="•"/>
            </a:pPr>
            <a:r>
              <a:rPr lang="fa-IR" sz="2800" dirty="0" smtClean="0">
                <a:solidFill>
                  <a:schemeClr val="tx2"/>
                </a:solidFill>
              </a:rPr>
              <a:t>لیست ماهانه پزشکان مقیم </a:t>
            </a:r>
            <a:r>
              <a:rPr lang="fa-IR" sz="2800" dirty="0" smtClean="0">
                <a:solidFill>
                  <a:schemeClr val="tx2"/>
                </a:solidFill>
              </a:rPr>
              <a:t>بلوک </a:t>
            </a:r>
            <a:r>
              <a:rPr lang="fa-IR" sz="2800" dirty="0" smtClean="0">
                <a:solidFill>
                  <a:schemeClr val="tx2"/>
                </a:solidFill>
              </a:rPr>
              <a:t>زایمان توسط مدیریت </a:t>
            </a:r>
            <a:r>
              <a:rPr lang="fa-IR" sz="2800" dirty="0" smtClean="0">
                <a:solidFill>
                  <a:schemeClr val="tx2"/>
                </a:solidFill>
              </a:rPr>
              <a:t>بیمارستان و در بيمارستانهاي دانشگاهي رعايت دستورالعمل مقيمي و ماندگاري</a:t>
            </a:r>
          </a:p>
          <a:p>
            <a:pPr algn="r" rtl="1">
              <a:buFont typeface="Arial" pitchFamily="34" charset="0"/>
              <a:buChar char="•"/>
            </a:pPr>
            <a:r>
              <a:rPr lang="fa-IR" sz="2800" dirty="0" smtClean="0">
                <a:solidFill>
                  <a:schemeClr val="tx2"/>
                </a:solidFill>
              </a:rPr>
              <a:t>آموزش به مادران درخصوص </a:t>
            </a:r>
            <a:r>
              <a:rPr lang="fa-IR" sz="2800" dirty="0" smtClean="0">
                <a:solidFill>
                  <a:schemeClr val="tx2"/>
                </a:solidFill>
              </a:rPr>
              <a:t>خودمراقبتی</a:t>
            </a:r>
          </a:p>
          <a:p>
            <a:pPr algn="r" rtl="1">
              <a:buFont typeface="Arial" pitchFamily="34" charset="0"/>
              <a:buChar char="•"/>
            </a:pPr>
            <a:r>
              <a:rPr lang="ar-SA" sz="2800" dirty="0" smtClean="0">
                <a:solidFill>
                  <a:schemeClr val="tx2"/>
                </a:solidFill>
              </a:rPr>
              <a:t>توضیحات و آموزش‏های لازم در زمینه نحوه زایمان، روش های کاهش درد زایمان،مراقبت‏های نوزاد به مادران باردار قبل از زایمان، اهمیت و چگونگی برقراری تماس پوست با پوست مادر با نوزاد بلافاصله پس از تولد و شروع تغذیه با شیر مادر در ساعت اول تولد به مادر باردار و همراهان وی توسط ماما </a:t>
            </a:r>
            <a:r>
              <a:rPr lang="ar-SA" sz="2800" dirty="0" smtClean="0">
                <a:solidFill>
                  <a:schemeClr val="tx2"/>
                </a:solidFill>
              </a:rPr>
              <a:t>ارایه</a:t>
            </a:r>
            <a:r>
              <a:rPr lang="fa-IR" sz="2800" dirty="0" smtClean="0">
                <a:solidFill>
                  <a:schemeClr val="tx2"/>
                </a:solidFill>
              </a:rPr>
              <a:t> </a:t>
            </a:r>
            <a:r>
              <a:rPr lang="ar-SA" sz="2800" dirty="0" smtClean="0">
                <a:solidFill>
                  <a:schemeClr val="tx2"/>
                </a:solidFill>
              </a:rPr>
              <a:t>می</a:t>
            </a:r>
            <a:r>
              <a:rPr lang="ar-SA" sz="2800" dirty="0" smtClean="0">
                <a:solidFill>
                  <a:schemeClr val="tx2"/>
                </a:solidFill>
              </a:rPr>
              <a:t>‏</a:t>
            </a:r>
            <a:r>
              <a:rPr lang="ar-SA" sz="2800" dirty="0" smtClean="0">
                <a:solidFill>
                  <a:schemeClr val="tx2"/>
                </a:solidFill>
              </a:rPr>
              <a:t>شود</a:t>
            </a:r>
            <a:endParaRPr lang="fa-IR" sz="2800" dirty="0" smtClean="0">
              <a:solidFill>
                <a:schemeClr val="tx2"/>
              </a:solidFill>
            </a:endParaRPr>
          </a:p>
          <a:p>
            <a:pPr algn="r" rtl="1">
              <a:buFont typeface="Arial" pitchFamily="34" charset="0"/>
              <a:buChar char="•"/>
            </a:pPr>
            <a:r>
              <a:rPr lang="ar-SA" sz="2800" dirty="0" smtClean="0">
                <a:solidFill>
                  <a:schemeClr val="tx2"/>
                </a:solidFill>
              </a:rPr>
              <a:t>ارائه آموزش و توضیحات </a:t>
            </a:r>
            <a:r>
              <a:rPr lang="fa-IR" sz="2800" dirty="0" smtClean="0">
                <a:solidFill>
                  <a:schemeClr val="tx2"/>
                </a:solidFill>
              </a:rPr>
              <a:t>به زبان ساده و قابل فهم </a:t>
            </a:r>
            <a:r>
              <a:rPr lang="ar-SA" sz="2800" dirty="0" smtClean="0">
                <a:solidFill>
                  <a:schemeClr val="tx2"/>
                </a:solidFill>
              </a:rPr>
              <a:t>درخصوص </a:t>
            </a:r>
            <a:r>
              <a:rPr lang="fa-IR" sz="2800" dirty="0" smtClean="0">
                <a:solidFill>
                  <a:schemeClr val="tx2"/>
                </a:solidFill>
              </a:rPr>
              <a:t>زمان خروج از تخت</a:t>
            </a:r>
            <a:r>
              <a:rPr lang="ar-SA" sz="2800" dirty="0" smtClean="0">
                <a:solidFill>
                  <a:schemeClr val="tx2"/>
                </a:solidFill>
              </a:rPr>
              <a:t> به مادران پس از </a:t>
            </a:r>
            <a:r>
              <a:rPr lang="ar-SA" sz="2800" dirty="0" smtClean="0">
                <a:solidFill>
                  <a:schemeClr val="tx2"/>
                </a:solidFill>
              </a:rPr>
              <a:t>زایمان</a:t>
            </a:r>
            <a:r>
              <a:rPr lang="fa-IR" sz="2800" dirty="0" smtClean="0">
                <a:solidFill>
                  <a:schemeClr val="tx2"/>
                </a:solidFill>
              </a:rPr>
              <a:t>،علائم خطر،تغذيه و مراقبت از محل اپيزيوتومي</a:t>
            </a:r>
            <a:endParaRPr lang="en-US" sz="2800" dirty="0" smtClean="0">
              <a:solidFill>
                <a:schemeClr val="tx2"/>
              </a:solidFill>
              <a:cs typeface="B Nazanin" pitchFamily="2" charset="-7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solidFill>
                  <a:srgbClr val="C00000"/>
                </a:solidFill>
              </a:rPr>
              <a:t>مراقبت‏های مادر و نوزاد</a:t>
            </a:r>
            <a:endParaRPr lang="fa-IR" sz="2000" b="1" dirty="0">
              <a:solidFill>
                <a:srgbClr val="C00000"/>
              </a:solidFill>
              <a:cs typeface="+mn-cs"/>
            </a:endParaRPr>
          </a:p>
        </p:txBody>
      </p:sp>
      <p:sp>
        <p:nvSpPr>
          <p:cNvPr id="3" name="Subtitle 2"/>
          <p:cNvSpPr>
            <a:spLocks noGrp="1"/>
          </p:cNvSpPr>
          <p:nvPr>
            <p:ph type="subTitle" idx="1"/>
          </p:nvPr>
        </p:nvSpPr>
        <p:spPr>
          <a:xfrm>
            <a:off x="228600" y="762000"/>
            <a:ext cx="8610600" cy="57912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92500"/>
          </a:bodyPr>
          <a:lstStyle/>
          <a:p>
            <a:pPr algn="r" rtl="1">
              <a:buFont typeface="Arial" pitchFamily="34" charset="0"/>
              <a:buChar char="•"/>
            </a:pPr>
            <a:r>
              <a:rPr lang="ar-SA" sz="2800" dirty="0" smtClean="0">
                <a:solidFill>
                  <a:schemeClr val="tx2"/>
                </a:solidFill>
              </a:rPr>
              <a:t>ارائه آموزش‏های لازم در خصوص مراقبت از نوزاد به مادران پس از </a:t>
            </a:r>
            <a:r>
              <a:rPr lang="ar-SA" sz="2800" dirty="0" smtClean="0">
                <a:solidFill>
                  <a:schemeClr val="tx2"/>
                </a:solidFill>
              </a:rPr>
              <a:t>تولد</a:t>
            </a:r>
            <a:r>
              <a:rPr lang="fa-IR" sz="2800" dirty="0" smtClean="0">
                <a:solidFill>
                  <a:schemeClr val="tx2"/>
                </a:solidFill>
              </a:rPr>
              <a:t> (</a:t>
            </a:r>
            <a:r>
              <a:rPr lang="ar-SA" sz="2800" dirty="0" smtClean="0">
                <a:solidFill>
                  <a:schemeClr val="tx2"/>
                </a:solidFill>
              </a:rPr>
              <a:t> </a:t>
            </a:r>
            <a:r>
              <a:rPr lang="ar-SA" sz="2800" dirty="0" smtClean="0">
                <a:solidFill>
                  <a:schemeClr val="tx2"/>
                </a:solidFill>
              </a:rPr>
              <a:t>نسخه کتبی آموزش به مادر ارائه می‏</a:t>
            </a:r>
            <a:r>
              <a:rPr lang="ar-SA" sz="2800" dirty="0" smtClean="0">
                <a:solidFill>
                  <a:schemeClr val="tx2"/>
                </a:solidFill>
              </a:rPr>
              <a:t>شود</a:t>
            </a:r>
            <a:r>
              <a:rPr lang="fa-IR" sz="2800" dirty="0" smtClean="0">
                <a:solidFill>
                  <a:schemeClr val="tx2"/>
                </a:solidFill>
              </a:rPr>
              <a:t>)</a:t>
            </a:r>
          </a:p>
          <a:p>
            <a:pPr algn="r" rtl="1">
              <a:buFont typeface="Arial" pitchFamily="34" charset="0"/>
              <a:buChar char="•"/>
            </a:pPr>
            <a:r>
              <a:rPr lang="fa-IR" sz="2800" dirty="0" smtClean="0">
                <a:solidFill>
                  <a:schemeClr val="tx2"/>
                </a:solidFill>
              </a:rPr>
              <a:t>استفاده از مچ بند شناسایی برای مادر و نوزاد در بدو پذیرش </a:t>
            </a:r>
            <a:r>
              <a:rPr lang="fa-IR" sz="2800" dirty="0" smtClean="0">
                <a:solidFill>
                  <a:schemeClr val="tx2"/>
                </a:solidFill>
              </a:rPr>
              <a:t>مادر</a:t>
            </a:r>
          </a:p>
          <a:p>
            <a:pPr algn="r" rtl="1">
              <a:buFont typeface="Arial" pitchFamily="34" charset="0"/>
              <a:buChar char="•"/>
            </a:pPr>
            <a:r>
              <a:rPr lang="fa-IR" sz="2800" dirty="0" smtClean="0">
                <a:solidFill>
                  <a:schemeClr val="tx2"/>
                </a:solidFill>
              </a:rPr>
              <a:t>ثبت مشخصات مربوط به نوزاد پس از زایمان بر مچ بند </a:t>
            </a:r>
            <a:r>
              <a:rPr lang="fa-IR" sz="2800" dirty="0" smtClean="0">
                <a:solidFill>
                  <a:schemeClr val="tx2"/>
                </a:solidFill>
              </a:rPr>
              <a:t>نوزاد</a:t>
            </a:r>
          </a:p>
          <a:p>
            <a:pPr algn="r" rtl="1">
              <a:buFont typeface="Arial" pitchFamily="34" charset="0"/>
              <a:buChar char="•"/>
            </a:pPr>
            <a:r>
              <a:rPr lang="fa-IR" sz="2800" dirty="0" smtClean="0">
                <a:solidFill>
                  <a:schemeClr val="tx2"/>
                </a:solidFill>
              </a:rPr>
              <a:t>نشان دادن نوزاد و اعلام جنسیت به مادر در اولین فرصت پس از </a:t>
            </a:r>
            <a:r>
              <a:rPr lang="fa-IR" sz="2800" dirty="0" smtClean="0">
                <a:solidFill>
                  <a:schemeClr val="tx2"/>
                </a:solidFill>
              </a:rPr>
              <a:t>تولد</a:t>
            </a:r>
          </a:p>
          <a:p>
            <a:pPr algn="r" rtl="1">
              <a:buFont typeface="Arial" pitchFamily="34" charset="0"/>
              <a:buChar char="•"/>
            </a:pPr>
            <a:r>
              <a:rPr lang="fa-IR" sz="2800" dirty="0" smtClean="0">
                <a:solidFill>
                  <a:schemeClr val="tx2"/>
                </a:solidFill>
              </a:rPr>
              <a:t>نصب مچ بند نوزاد بلافاصله پس از تولد در اتاق زایمان/ اتاق </a:t>
            </a:r>
            <a:r>
              <a:rPr lang="fa-IR" sz="2800" dirty="0" smtClean="0">
                <a:solidFill>
                  <a:schemeClr val="tx2"/>
                </a:solidFill>
              </a:rPr>
              <a:t>عمل</a:t>
            </a:r>
          </a:p>
          <a:p>
            <a:pPr algn="r" rtl="1">
              <a:buFont typeface="Arial" pitchFamily="34" charset="0"/>
              <a:buChar char="•"/>
            </a:pPr>
            <a:r>
              <a:rPr lang="fa-IR" sz="2800" dirty="0" smtClean="0">
                <a:solidFill>
                  <a:schemeClr val="tx2"/>
                </a:solidFill>
              </a:rPr>
              <a:t>انتقال هم زمان مادر و نوزاد به بخش پس از </a:t>
            </a:r>
            <a:r>
              <a:rPr lang="fa-IR" sz="2800" dirty="0" smtClean="0">
                <a:solidFill>
                  <a:schemeClr val="tx2"/>
                </a:solidFill>
              </a:rPr>
              <a:t>زایمان</a:t>
            </a:r>
          </a:p>
          <a:p>
            <a:pPr algn="r" rtl="1">
              <a:buFont typeface="Arial" pitchFamily="34" charset="0"/>
              <a:buChar char="•"/>
            </a:pPr>
            <a:r>
              <a:rPr lang="fa-IR" sz="2800" dirty="0" smtClean="0">
                <a:solidFill>
                  <a:schemeClr val="tx2"/>
                </a:solidFill>
              </a:rPr>
              <a:t>مراقبت‏های </a:t>
            </a:r>
            <a:r>
              <a:rPr lang="fa-IR" sz="2800" dirty="0" smtClean="0">
                <a:solidFill>
                  <a:schemeClr val="tx2"/>
                </a:solidFill>
              </a:rPr>
              <a:t>نوزاد پیش </a:t>
            </a:r>
            <a:r>
              <a:rPr lang="fa-IR" sz="2800" dirty="0" smtClean="0">
                <a:solidFill>
                  <a:schemeClr val="tx2"/>
                </a:solidFill>
              </a:rPr>
              <a:t>از تولد، بعد از تولد و در طول دوران </a:t>
            </a:r>
            <a:r>
              <a:rPr lang="fa-IR" sz="2800" dirty="0" smtClean="0">
                <a:solidFill>
                  <a:schemeClr val="tx2"/>
                </a:solidFill>
              </a:rPr>
              <a:t>بستری</a:t>
            </a:r>
          </a:p>
          <a:p>
            <a:pPr algn="r" rtl="1">
              <a:buFont typeface="Arial" pitchFamily="34" charset="0"/>
              <a:buChar char="•"/>
            </a:pPr>
            <a:r>
              <a:rPr lang="ar-SA" sz="2800" dirty="0" smtClean="0">
                <a:solidFill>
                  <a:schemeClr val="tx2"/>
                </a:solidFill>
              </a:rPr>
              <a:t>آموزش مادران در خصوص </a:t>
            </a:r>
            <a:r>
              <a:rPr lang="ar-SA" sz="2800" dirty="0" smtClean="0">
                <a:solidFill>
                  <a:schemeClr val="tx2"/>
                </a:solidFill>
              </a:rPr>
              <a:t>شیردهی</a:t>
            </a:r>
            <a:endParaRPr lang="fa-IR" sz="2800" dirty="0" smtClean="0">
              <a:solidFill>
                <a:schemeClr val="tx2"/>
              </a:solidFill>
            </a:endParaRPr>
          </a:p>
          <a:p>
            <a:pPr algn="r" rtl="1">
              <a:buFont typeface="Arial" pitchFamily="34" charset="0"/>
              <a:buChar char="•"/>
            </a:pPr>
            <a:r>
              <a:rPr lang="fa-IR" sz="2800" dirty="0" smtClean="0">
                <a:solidFill>
                  <a:schemeClr val="tx2"/>
                </a:solidFill>
              </a:rPr>
              <a:t>قادر بودن مادر به تغذیه شیرخوارش با شیر خود، قبل از ترک  بخش </a:t>
            </a:r>
            <a:r>
              <a:rPr lang="fa-IR" sz="2800" dirty="0" smtClean="0">
                <a:solidFill>
                  <a:schemeClr val="tx2"/>
                </a:solidFill>
              </a:rPr>
              <a:t>زایمان</a:t>
            </a:r>
          </a:p>
          <a:p>
            <a:pPr algn="r" rtl="1">
              <a:buFont typeface="Arial" pitchFamily="34" charset="0"/>
              <a:buChar char="•"/>
            </a:pPr>
            <a:r>
              <a:rPr lang="fa-IR" sz="2800" dirty="0" smtClean="0">
                <a:solidFill>
                  <a:schemeClr val="tx2"/>
                </a:solidFill>
              </a:rPr>
              <a:t>آگاهی مادران از اهمیت تغذیه انحصاری با شیر مادر در 6 ماه اول و تداوم شیردهی همراه با غذاهای کمکی تا دو سالگی</a:t>
            </a:r>
            <a:endParaRPr lang="fa-IR" sz="2800" dirty="0" smtClean="0">
              <a:solidFill>
                <a:schemeClr val="tx2"/>
              </a:solidFill>
            </a:endParaRPr>
          </a:p>
          <a:p>
            <a:pPr algn="r" rtl="1">
              <a:buFont typeface="Arial" pitchFamily="34" charset="0"/>
              <a:buChar char="•"/>
            </a:pPr>
            <a:endParaRPr lang="fa-IR" sz="2800" dirty="0" smtClean="0"/>
          </a:p>
          <a:p>
            <a:pPr algn="r" rtl="1">
              <a:buFont typeface="Arial" pitchFamily="34" charset="0"/>
              <a:buChar char="•"/>
            </a:pPr>
            <a:endParaRPr lang="en-US" sz="2800" dirty="0" smtClean="0">
              <a:solidFill>
                <a:schemeClr val="tx1"/>
              </a:solidFill>
              <a:cs typeface="B Nazanin" pitchFamily="2" charset="-7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solidFill>
                  <a:srgbClr val="C00000"/>
                </a:solidFill>
              </a:rPr>
              <a:t>مراقبت‏های مادر و نوزاد</a:t>
            </a:r>
            <a:endParaRPr lang="fa-IR" sz="2000" b="1" dirty="0">
              <a:solidFill>
                <a:srgbClr val="C00000"/>
              </a:solidFill>
              <a:cs typeface="+mn-cs"/>
            </a:endParaRPr>
          </a:p>
        </p:txBody>
      </p:sp>
      <p:sp>
        <p:nvSpPr>
          <p:cNvPr id="3" name="Subtitle 2"/>
          <p:cNvSpPr>
            <a:spLocks noGrp="1"/>
          </p:cNvSpPr>
          <p:nvPr>
            <p:ph type="subTitle" idx="1"/>
          </p:nvPr>
        </p:nvSpPr>
        <p:spPr>
          <a:xfrm>
            <a:off x="228600" y="762000"/>
            <a:ext cx="8610600" cy="57912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lnSpcReduction="10000"/>
          </a:bodyPr>
          <a:lstStyle/>
          <a:p>
            <a:pPr algn="r" rtl="1">
              <a:buFont typeface="Arial" pitchFamily="34" charset="0"/>
              <a:buChar char="•"/>
            </a:pPr>
            <a:r>
              <a:rPr lang="fa-IR" sz="2800" dirty="0" smtClean="0">
                <a:solidFill>
                  <a:schemeClr val="tx2"/>
                </a:solidFill>
              </a:rPr>
              <a:t>تغذیه مناسب شیرخوار از شیر مادرو تکمیل فرم مشاهده شیردهی توسط ماما </a:t>
            </a:r>
            <a:endParaRPr lang="fa-IR" sz="2800" dirty="0" smtClean="0">
              <a:solidFill>
                <a:schemeClr val="tx2"/>
              </a:solidFill>
            </a:endParaRPr>
          </a:p>
          <a:p>
            <a:pPr algn="r" rtl="1">
              <a:buFont typeface="Arial" pitchFamily="34" charset="0"/>
              <a:buChar char="•"/>
            </a:pPr>
            <a:r>
              <a:rPr lang="fa-IR" sz="2800" dirty="0" smtClean="0">
                <a:solidFill>
                  <a:schemeClr val="tx2"/>
                </a:solidFill>
              </a:rPr>
              <a:t>آگاهی مادران در خصوص نحوه دسترسی و برخورداری از حمایت مستمر و مکان مراجعه درصورت مشکل شیردهی </a:t>
            </a:r>
            <a:endParaRPr lang="fa-IR" sz="2800" dirty="0" smtClean="0">
              <a:solidFill>
                <a:schemeClr val="tx2"/>
              </a:solidFill>
            </a:endParaRPr>
          </a:p>
          <a:p>
            <a:pPr algn="r" rtl="1">
              <a:buFont typeface="Arial" pitchFamily="34" charset="0"/>
              <a:buChar char="•"/>
            </a:pPr>
            <a:r>
              <a:rPr lang="ar-SA" sz="2800" dirty="0" smtClean="0">
                <a:solidFill>
                  <a:schemeClr val="tx2"/>
                </a:solidFill>
              </a:rPr>
              <a:t>حضور حداقل یک کارشناس مراقب نوزاد در اتاق عملدارای گواهی احیای پایه نوزاد </a:t>
            </a:r>
            <a:endParaRPr lang="fa-IR" sz="2800" dirty="0" smtClean="0">
              <a:solidFill>
                <a:schemeClr val="tx2"/>
              </a:solidFill>
            </a:endParaRPr>
          </a:p>
          <a:p>
            <a:pPr algn="r" rtl="1">
              <a:buFont typeface="Arial" pitchFamily="34" charset="0"/>
              <a:buChar char="•"/>
            </a:pPr>
            <a:r>
              <a:rPr lang="ar-SA" sz="2800" dirty="0" smtClean="0">
                <a:solidFill>
                  <a:srgbClr val="00B050"/>
                </a:solidFill>
              </a:rPr>
              <a:t>حضور یک ماما دارای گواهی آموزش احیای پایه نوزاد به عنوان مسئول انحصاری نوزاد علاوه بر عامل </a:t>
            </a:r>
            <a:r>
              <a:rPr lang="ar-SA" sz="2800" dirty="0" smtClean="0">
                <a:solidFill>
                  <a:srgbClr val="00B050"/>
                </a:solidFill>
              </a:rPr>
              <a:t>زایمان</a:t>
            </a:r>
            <a:endParaRPr lang="fa-IR" sz="2800" dirty="0" smtClean="0">
              <a:solidFill>
                <a:srgbClr val="00B050"/>
              </a:solidFill>
            </a:endParaRPr>
          </a:p>
          <a:p>
            <a:pPr algn="r" rtl="1">
              <a:buFont typeface="Arial" pitchFamily="34" charset="0"/>
              <a:buChar char="•"/>
            </a:pPr>
            <a:r>
              <a:rPr lang="fa-IR" sz="2800" dirty="0" smtClean="0">
                <a:solidFill>
                  <a:schemeClr val="tx2"/>
                </a:solidFill>
              </a:rPr>
              <a:t>روش اجرایی حفظ امنيت وایمنی نوزاد </a:t>
            </a:r>
          </a:p>
          <a:p>
            <a:pPr algn="r" rtl="1">
              <a:buFont typeface="Arial" pitchFamily="34" charset="0"/>
              <a:buChar char="•"/>
            </a:pPr>
            <a:r>
              <a:rPr lang="fa-IR" sz="2800" dirty="0" smtClean="0">
                <a:solidFill>
                  <a:schemeClr val="tx2"/>
                </a:solidFill>
              </a:rPr>
              <a:t>د</a:t>
            </a:r>
            <a:r>
              <a:rPr lang="ar-SA" sz="2800" dirty="0" smtClean="0">
                <a:solidFill>
                  <a:schemeClr val="tx2"/>
                </a:solidFill>
              </a:rPr>
              <a:t>ستورالعمل</a:t>
            </a:r>
            <a:r>
              <a:rPr lang="fa-IR" sz="2800" dirty="0" smtClean="0">
                <a:solidFill>
                  <a:schemeClr val="tx2"/>
                </a:solidFill>
              </a:rPr>
              <a:t> </a:t>
            </a:r>
            <a:r>
              <a:rPr lang="ar-SA" sz="2800" dirty="0" smtClean="0">
                <a:solidFill>
                  <a:schemeClr val="tx2"/>
                </a:solidFill>
              </a:rPr>
              <a:t>برقراری تماس پوستی مادر و نوزاد بلافاصله پس از تولد و شروع شیر مادر در ساعت اول</a:t>
            </a:r>
            <a:endParaRPr lang="fa-IR" sz="2800" dirty="0" smtClean="0">
              <a:solidFill>
                <a:schemeClr val="tx2"/>
              </a:solidFill>
            </a:endParaRPr>
          </a:p>
          <a:p>
            <a:pPr algn="r" rtl="1">
              <a:buFont typeface="Arial" pitchFamily="34" charset="0"/>
              <a:buChar char="•"/>
            </a:pPr>
            <a:r>
              <a:rPr lang="ar-SA" sz="2800" dirty="0" smtClean="0">
                <a:solidFill>
                  <a:schemeClr val="tx2"/>
                </a:solidFill>
              </a:rPr>
              <a:t>ارزیابی اثربخشی مراقبت‏های نوزادان با استفاده از ابزار مربوط در فواصل زمانی معین</a:t>
            </a:r>
            <a:r>
              <a:rPr lang="fa-IR" sz="2800" dirty="0" smtClean="0">
                <a:solidFill>
                  <a:schemeClr val="tx2"/>
                </a:solidFill>
              </a:rPr>
              <a:t> توسط ماما مسئول بلوک زایمان</a:t>
            </a:r>
          </a:p>
          <a:p>
            <a:pPr algn="r" rtl="1">
              <a:buFont typeface="Arial" pitchFamily="34" charset="0"/>
              <a:buChar char="•"/>
            </a:pPr>
            <a:endParaRPr lang="fa-IR" sz="2800" dirty="0" smtClean="0"/>
          </a:p>
          <a:p>
            <a:pPr algn="r" rtl="1">
              <a:buFont typeface="Arial" pitchFamily="34" charset="0"/>
              <a:buChar char="•"/>
            </a:pPr>
            <a:endParaRPr lang="fa-IR" sz="2800" dirty="0" smtClean="0"/>
          </a:p>
          <a:p>
            <a:pPr algn="r" rtl="1">
              <a:buFont typeface="Arial" pitchFamily="34" charset="0"/>
              <a:buChar char="•"/>
            </a:pPr>
            <a:endParaRPr lang="fa-IR" sz="2800" dirty="0" smtClean="0">
              <a:solidFill>
                <a:srgbClr val="00B050"/>
              </a:solidFill>
            </a:endParaRPr>
          </a:p>
          <a:p>
            <a:pPr algn="r" rtl="1">
              <a:buFont typeface="Arial" pitchFamily="34" charset="0"/>
              <a:buChar char="•"/>
            </a:pPr>
            <a:endParaRPr lang="en-US" sz="2800" dirty="0" smtClean="0">
              <a:solidFill>
                <a:schemeClr val="tx1"/>
              </a:solidFill>
              <a:cs typeface="B Nazanin" pitchFamily="2" charset="-7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solidFill>
                  <a:srgbClr val="C00000"/>
                </a:solidFill>
              </a:rPr>
              <a:t>مراقبت‏های مادر و نوزاد</a:t>
            </a:r>
            <a:endParaRPr lang="fa-IR" sz="2000" b="1" dirty="0">
              <a:solidFill>
                <a:srgbClr val="C00000"/>
              </a:solidFill>
              <a:cs typeface="+mn-cs"/>
            </a:endParaRPr>
          </a:p>
        </p:txBody>
      </p:sp>
      <p:sp>
        <p:nvSpPr>
          <p:cNvPr id="3" name="Subtitle 2"/>
          <p:cNvSpPr>
            <a:spLocks noGrp="1"/>
          </p:cNvSpPr>
          <p:nvPr>
            <p:ph type="subTitle" idx="1"/>
          </p:nvPr>
        </p:nvSpPr>
        <p:spPr>
          <a:xfrm>
            <a:off x="228600" y="762000"/>
            <a:ext cx="8610600" cy="57912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a:bodyPr>
          <a:lstStyle/>
          <a:p>
            <a:pPr algn="r" rtl="1">
              <a:buFont typeface="Arial" pitchFamily="34" charset="0"/>
              <a:buChar char="•"/>
            </a:pPr>
            <a:r>
              <a:rPr lang="fa-IR" sz="2800" dirty="0" smtClean="0">
                <a:solidFill>
                  <a:schemeClr val="tx2"/>
                </a:solidFill>
              </a:rPr>
              <a:t>تکميل </a:t>
            </a:r>
            <a:r>
              <a:rPr lang="ar-SA" sz="2800" dirty="0" smtClean="0">
                <a:solidFill>
                  <a:schemeClr val="tx2"/>
                </a:solidFill>
              </a:rPr>
              <a:t>دستورالعمل 18 برگ اصلی </a:t>
            </a:r>
            <a:r>
              <a:rPr lang="ar-SA" sz="2800" dirty="0" smtClean="0">
                <a:solidFill>
                  <a:schemeClr val="tx2"/>
                </a:solidFill>
              </a:rPr>
              <a:t>پرونده</a:t>
            </a:r>
            <a:endParaRPr lang="fa-IR" sz="2800" dirty="0" smtClean="0">
              <a:solidFill>
                <a:schemeClr val="tx2"/>
              </a:solidFill>
            </a:endParaRPr>
          </a:p>
          <a:p>
            <a:pPr algn="r" rtl="1">
              <a:buFont typeface="Arial" pitchFamily="34" charset="0"/>
              <a:buChar char="•"/>
            </a:pPr>
            <a:r>
              <a:rPr lang="ar-SA" sz="2800" dirty="0" smtClean="0">
                <a:solidFill>
                  <a:schemeClr val="tx2"/>
                </a:solidFill>
              </a:rPr>
              <a:t>تکمیل برگه های لیبر و 9 برگ ابلاغی وزارت بهداشت در لیبر و زایمان و پس از زایمان </a:t>
            </a:r>
            <a:r>
              <a:rPr lang="fa-IR" sz="2800" dirty="0" smtClean="0">
                <a:solidFill>
                  <a:schemeClr val="tx2"/>
                </a:solidFill>
              </a:rPr>
              <a:t>بطور کامل و خوانا </a:t>
            </a:r>
            <a:endParaRPr lang="fa-IR" sz="2800" dirty="0" smtClean="0">
              <a:solidFill>
                <a:schemeClr val="tx2"/>
              </a:solidFill>
            </a:endParaRPr>
          </a:p>
          <a:p>
            <a:pPr algn="r" rtl="1">
              <a:buFont typeface="Arial" pitchFamily="34" charset="0"/>
              <a:buChar char="•"/>
            </a:pPr>
            <a:r>
              <a:rPr lang="ar-SA" sz="2800" dirty="0" smtClean="0">
                <a:solidFill>
                  <a:schemeClr val="tx2"/>
                </a:solidFill>
              </a:rPr>
              <a:t>حضور پزشک متخصص </a:t>
            </a:r>
            <a:r>
              <a:rPr lang="ar-SA" sz="2800" dirty="0" smtClean="0">
                <a:solidFill>
                  <a:schemeClr val="tx2"/>
                </a:solidFill>
              </a:rPr>
              <a:t>اطفال</a:t>
            </a:r>
            <a:r>
              <a:rPr lang="fa-IR" sz="2800" dirty="0" smtClean="0">
                <a:solidFill>
                  <a:schemeClr val="tx2"/>
                </a:solidFill>
              </a:rPr>
              <a:t> </a:t>
            </a:r>
            <a:r>
              <a:rPr lang="ar-SA" sz="2800" dirty="0" smtClean="0">
                <a:solidFill>
                  <a:schemeClr val="tx2"/>
                </a:solidFill>
              </a:rPr>
              <a:t>در </a:t>
            </a:r>
            <a:r>
              <a:rPr lang="ar-SA" sz="2800" dirty="0" smtClean="0">
                <a:solidFill>
                  <a:schemeClr val="tx2"/>
                </a:solidFill>
              </a:rPr>
              <a:t>زایمان های پرخطر </a:t>
            </a:r>
            <a:r>
              <a:rPr lang="fa-IR" sz="2800" dirty="0" smtClean="0">
                <a:solidFill>
                  <a:schemeClr val="tx2"/>
                </a:solidFill>
              </a:rPr>
              <a:t>و زایمان هایی که نیاز به عملیات احیاي نوزاد را پیش بینی میشود</a:t>
            </a:r>
            <a:r>
              <a:rPr lang="ar-SA" sz="2800" dirty="0" smtClean="0">
                <a:solidFill>
                  <a:schemeClr val="tx2"/>
                </a:solidFill>
              </a:rPr>
              <a:t> در بلوک </a:t>
            </a:r>
            <a:r>
              <a:rPr lang="ar-SA" sz="2800" dirty="0" smtClean="0">
                <a:solidFill>
                  <a:schemeClr val="tx2"/>
                </a:solidFill>
              </a:rPr>
              <a:t>زایمان</a:t>
            </a:r>
            <a:endParaRPr lang="fa-IR" sz="2800" dirty="0" smtClean="0">
              <a:solidFill>
                <a:schemeClr val="tx2"/>
              </a:solidFill>
            </a:endParaRPr>
          </a:p>
          <a:p>
            <a:pPr algn="r" rtl="1">
              <a:buFont typeface="Arial" pitchFamily="34" charset="0"/>
              <a:buChar char="•"/>
            </a:pPr>
            <a:r>
              <a:rPr lang="fa-IR" sz="2800" dirty="0" smtClean="0">
                <a:solidFill>
                  <a:schemeClr val="tx2"/>
                </a:solidFill>
              </a:rPr>
              <a:t>حداقل یک نفر(پزشک) دارای گواهی احیای پیشرفته نوزاد در تمام شیفت های بلوک زایمان در تمامی ساعات شبانه روز و روزهای هفته در بیمارستان حضور </a:t>
            </a:r>
            <a:r>
              <a:rPr lang="fa-IR" sz="2800" dirty="0" smtClean="0">
                <a:solidFill>
                  <a:schemeClr val="tx2"/>
                </a:solidFill>
              </a:rPr>
              <a:t>دارد</a:t>
            </a:r>
          </a:p>
          <a:p>
            <a:pPr algn="r" rtl="1">
              <a:buFont typeface="Arial" pitchFamily="34" charset="0"/>
              <a:buChar char="•"/>
            </a:pPr>
            <a:r>
              <a:rPr lang="ar-SA" sz="2800" dirty="0" smtClean="0">
                <a:solidFill>
                  <a:schemeClr val="tx2"/>
                </a:solidFill>
              </a:rPr>
              <a:t>امکان استفاده مادران بستریکه نوزاد و شیرخوار زیر دو سال دارند از اتاق آموزش و </a:t>
            </a:r>
            <a:r>
              <a:rPr lang="ar-SA" sz="2800" dirty="0" smtClean="0">
                <a:solidFill>
                  <a:schemeClr val="tx2"/>
                </a:solidFill>
              </a:rPr>
              <a:t>شیردهی</a:t>
            </a:r>
            <a:endParaRPr lang="fa-IR" sz="2800" dirty="0" smtClean="0">
              <a:solidFill>
                <a:schemeClr val="tx2"/>
              </a:solidFill>
            </a:endParaRPr>
          </a:p>
          <a:p>
            <a:pPr algn="r" rtl="1">
              <a:buFont typeface="Arial" pitchFamily="34" charset="0"/>
              <a:buChar char="•"/>
            </a:pPr>
            <a:r>
              <a:rPr lang="ar-SA" sz="2800" dirty="0" smtClean="0">
                <a:solidFill>
                  <a:schemeClr val="tx2"/>
                </a:solidFill>
              </a:rPr>
              <a:t>سرو غذا و میان وعده برای  </a:t>
            </a:r>
            <a:r>
              <a:rPr lang="ar-SA" sz="2800" dirty="0" smtClean="0">
                <a:solidFill>
                  <a:schemeClr val="tx2"/>
                </a:solidFill>
              </a:rPr>
              <a:t>مادران </a:t>
            </a:r>
            <a:r>
              <a:rPr lang="ar-SA" sz="2800" dirty="0" smtClean="0">
                <a:solidFill>
                  <a:schemeClr val="tx2"/>
                </a:solidFill>
              </a:rPr>
              <a:t>بعد از </a:t>
            </a:r>
            <a:r>
              <a:rPr lang="ar-SA" sz="2800" dirty="0" smtClean="0">
                <a:solidFill>
                  <a:schemeClr val="tx2"/>
                </a:solidFill>
              </a:rPr>
              <a:t>زایمان</a:t>
            </a:r>
            <a:r>
              <a:rPr lang="fa-IR" sz="2800" dirty="0" smtClean="0">
                <a:solidFill>
                  <a:schemeClr val="tx2"/>
                </a:solidFill>
              </a:rPr>
              <a:t> در </a:t>
            </a:r>
            <a:r>
              <a:rPr lang="fa-IR" sz="2800" dirty="0" smtClean="0">
                <a:solidFill>
                  <a:srgbClr val="FF0000"/>
                </a:solidFill>
              </a:rPr>
              <a:t>هر ساعت شبانه روز </a:t>
            </a:r>
          </a:p>
          <a:p>
            <a:pPr algn="r" rtl="1">
              <a:buFont typeface="Arial" pitchFamily="34" charset="0"/>
              <a:buChar char="•"/>
            </a:pPr>
            <a:endParaRPr lang="fa-IR" sz="2800" dirty="0" smtClean="0"/>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fa-IR" sz="2800" dirty="0" smtClean="0"/>
          </a:p>
          <a:p>
            <a:pPr algn="r" rtl="1">
              <a:buFont typeface="Arial" pitchFamily="34" charset="0"/>
              <a:buChar char="•"/>
            </a:pPr>
            <a:endParaRPr lang="fa-IR" sz="2800" dirty="0" smtClean="0"/>
          </a:p>
          <a:p>
            <a:pPr algn="r" rtl="1">
              <a:buFont typeface="Arial" pitchFamily="34" charset="0"/>
              <a:buChar char="•"/>
            </a:pPr>
            <a:endParaRPr lang="fa-IR" sz="2800" dirty="0" smtClean="0">
              <a:solidFill>
                <a:srgbClr val="00B050"/>
              </a:solidFill>
            </a:endParaRPr>
          </a:p>
          <a:p>
            <a:pPr algn="r" rtl="1">
              <a:buFont typeface="Arial" pitchFamily="34" charset="0"/>
              <a:buChar char="•"/>
            </a:pPr>
            <a:endParaRPr lang="en-US" sz="2800" dirty="0" smtClean="0">
              <a:solidFill>
                <a:schemeClr val="tx1"/>
              </a:solidFill>
              <a:cs typeface="B Nazanin" pitchFamily="2" charset="-7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solidFill>
                  <a:srgbClr val="C00000"/>
                </a:solidFill>
              </a:rPr>
              <a:t>مراقبت‏های مادر و نوزاد</a:t>
            </a:r>
            <a:endParaRPr lang="fa-IR" sz="2000" b="1" dirty="0">
              <a:solidFill>
                <a:srgbClr val="C00000"/>
              </a:solidFill>
              <a:cs typeface="+mn-cs"/>
            </a:endParaRPr>
          </a:p>
        </p:txBody>
      </p:sp>
      <p:sp>
        <p:nvSpPr>
          <p:cNvPr id="3" name="Subtitle 2"/>
          <p:cNvSpPr>
            <a:spLocks noGrp="1"/>
          </p:cNvSpPr>
          <p:nvPr>
            <p:ph type="subTitle" idx="1"/>
          </p:nvPr>
        </p:nvSpPr>
        <p:spPr>
          <a:xfrm>
            <a:off x="228600" y="762000"/>
            <a:ext cx="8610600" cy="57912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a:bodyPr>
          <a:lstStyle/>
          <a:p>
            <a:pPr algn="r" rtl="1">
              <a:buFont typeface="Arial" pitchFamily="34" charset="0"/>
              <a:buChar char="•"/>
            </a:pPr>
            <a:r>
              <a:rPr lang="fa-IR" sz="2800" dirty="0" smtClean="0">
                <a:solidFill>
                  <a:schemeClr val="tx2"/>
                </a:solidFill>
              </a:rPr>
              <a:t>در </a:t>
            </a:r>
            <a:r>
              <a:rPr lang="ar-SA" sz="2800" dirty="0" smtClean="0">
                <a:solidFill>
                  <a:schemeClr val="tx2"/>
                </a:solidFill>
              </a:rPr>
              <a:t>بخش </a:t>
            </a:r>
            <a:r>
              <a:rPr lang="ar-SA" sz="2800" dirty="0" smtClean="0">
                <a:solidFill>
                  <a:schemeClr val="tx2"/>
                </a:solidFill>
              </a:rPr>
              <a:t>های زنان و زایمان،نوزادان،</a:t>
            </a:r>
            <a:r>
              <a:rPr lang="en-US" sz="2800" dirty="0" smtClean="0">
                <a:solidFill>
                  <a:schemeClr val="tx2"/>
                </a:solidFill>
              </a:rPr>
              <a:t>NICU</a:t>
            </a:r>
            <a:r>
              <a:rPr lang="ar-SA" sz="2800" dirty="0" smtClean="0">
                <a:solidFill>
                  <a:schemeClr val="tx2"/>
                </a:solidFill>
              </a:rPr>
              <a:t>، کودکان،دسترسی به تجهیزات و پیشگیری عفونت در ذخیره کردن شیر مادرشامل شیردوش برقی بیمارستانی، وسایل و دستورالعمل استریل کردن شیردوش و ظروف شیر در هر یک از یخش های فوق الذکر به صورت مجزا موجود </a:t>
            </a:r>
            <a:r>
              <a:rPr lang="ar-SA" sz="2800" dirty="0" smtClean="0">
                <a:solidFill>
                  <a:schemeClr val="tx2"/>
                </a:solidFill>
              </a:rPr>
              <a:t>است</a:t>
            </a:r>
            <a:endParaRPr lang="fa-IR" sz="2800" dirty="0" smtClean="0">
              <a:solidFill>
                <a:schemeClr val="tx2"/>
              </a:solidFill>
            </a:endParaRPr>
          </a:p>
          <a:p>
            <a:pPr algn="r" rtl="1">
              <a:buFont typeface="Arial" pitchFamily="34" charset="0"/>
              <a:buChar char="•"/>
            </a:pPr>
            <a:r>
              <a:rPr lang="ar-SA" sz="2800" dirty="0" smtClean="0">
                <a:solidFill>
                  <a:schemeClr val="tx2"/>
                </a:solidFill>
              </a:rPr>
              <a:t>شاخص سزارین و سزارین بار اول به طور ماهیانه محاسبه می گردد و در کمیته ترویج زایمان طبیعی طرح می گردد </a:t>
            </a:r>
            <a:endParaRPr lang="fa-IR" sz="2800" dirty="0" smtClean="0">
              <a:solidFill>
                <a:schemeClr val="tx2"/>
              </a:solidFill>
            </a:endParaRPr>
          </a:p>
          <a:p>
            <a:pPr algn="r" rtl="1">
              <a:buFont typeface="Arial" pitchFamily="34" charset="0"/>
              <a:buChar char="•"/>
            </a:pPr>
            <a:r>
              <a:rPr lang="ar-SA" sz="2800" dirty="0" smtClean="0">
                <a:solidFill>
                  <a:schemeClr val="tx2"/>
                </a:solidFill>
              </a:rPr>
              <a:t>تبیین فرایندهای خوش آیند سازی زایمان طبیعی برای مادران باردار در کمیته ترویج زایمان طبیعی شامل خوش‏آمدگویی در بدو ورود مادر به بخش زایمان، ارائه خدمات محترمانه، ایجاد شرایط تصمیم گیری آگاهانه برای مادر، حفظ حریم خصوصی مادر، امکان حضور همراه، برقراری سیستم اطلاع رسانی مناسب به همراهان درخصوص وضعیت مادر و سایر موارد طبق دستورالعمل</a:t>
            </a: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en-US" sz="2800" dirty="0" smtClean="0">
              <a:solidFill>
                <a:schemeClr val="tx2"/>
              </a:solidFill>
              <a:cs typeface="B Nazanin" pitchFamily="2" charset="-7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solidFill>
                  <a:srgbClr val="C00000"/>
                </a:solidFill>
              </a:rPr>
              <a:t>مراقبت‏های مادر و نوزاد</a:t>
            </a:r>
            <a:endParaRPr lang="fa-IR" sz="2000" b="1" dirty="0">
              <a:solidFill>
                <a:srgbClr val="C00000"/>
              </a:solidFill>
              <a:cs typeface="+mn-cs"/>
            </a:endParaRPr>
          </a:p>
        </p:txBody>
      </p:sp>
      <p:sp>
        <p:nvSpPr>
          <p:cNvPr id="3" name="Subtitle 2"/>
          <p:cNvSpPr>
            <a:spLocks noGrp="1"/>
          </p:cNvSpPr>
          <p:nvPr>
            <p:ph type="subTitle" idx="1"/>
          </p:nvPr>
        </p:nvSpPr>
        <p:spPr>
          <a:xfrm>
            <a:off x="228600" y="762000"/>
            <a:ext cx="8610600" cy="57912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lnSpcReduction="10000"/>
          </a:bodyPr>
          <a:lstStyle/>
          <a:p>
            <a:pPr algn="r" rtl="1">
              <a:buFont typeface="Arial" pitchFamily="34" charset="0"/>
              <a:buChar char="•"/>
            </a:pPr>
            <a:r>
              <a:rPr lang="fa-IR" sz="2800" dirty="0" smtClean="0">
                <a:solidFill>
                  <a:schemeClr val="tx2"/>
                </a:solidFill>
              </a:rPr>
              <a:t>تدوین خط مشی و </a:t>
            </a:r>
            <a:r>
              <a:rPr lang="fa-IR" sz="2800" dirty="0" smtClean="0">
                <a:solidFill>
                  <a:schemeClr val="tx2"/>
                </a:solidFill>
              </a:rPr>
              <a:t>روش </a:t>
            </a:r>
            <a:r>
              <a:rPr lang="ar-SA" sz="2800" dirty="0" smtClean="0">
                <a:solidFill>
                  <a:schemeClr val="tx2"/>
                </a:solidFill>
              </a:rPr>
              <a:t>اطمینان </a:t>
            </a:r>
            <a:r>
              <a:rPr lang="ar-SA" sz="2800" dirty="0" smtClean="0">
                <a:solidFill>
                  <a:schemeClr val="tx2"/>
                </a:solidFill>
              </a:rPr>
              <a:t>از رعایت اندیکاسیون های انجام </a:t>
            </a:r>
            <a:r>
              <a:rPr lang="ar-SA" sz="2800" dirty="0" smtClean="0">
                <a:solidFill>
                  <a:schemeClr val="tx2"/>
                </a:solidFill>
              </a:rPr>
              <a:t>سزارین</a:t>
            </a:r>
            <a:endParaRPr lang="fa-IR" sz="2800" dirty="0" smtClean="0">
              <a:solidFill>
                <a:schemeClr val="tx2"/>
              </a:solidFill>
            </a:endParaRPr>
          </a:p>
          <a:p>
            <a:pPr algn="r" rtl="1">
              <a:buFont typeface="Arial" pitchFamily="34" charset="0"/>
              <a:buChar char="•"/>
            </a:pPr>
            <a:r>
              <a:rPr lang="ar-SA" sz="2800" dirty="0" smtClean="0">
                <a:solidFill>
                  <a:schemeClr val="tx2"/>
                </a:solidFill>
              </a:rPr>
              <a:t>متخصصین زنان/اطفال و ماماها و کارکنان بخش های کودکان، </a:t>
            </a:r>
            <a:r>
              <a:rPr lang="en-US" sz="2800" dirty="0" smtClean="0">
                <a:solidFill>
                  <a:schemeClr val="tx2"/>
                </a:solidFill>
              </a:rPr>
              <a:t>NICU</a:t>
            </a:r>
            <a:r>
              <a:rPr lang="ar-SA" sz="2800" dirty="0" smtClean="0">
                <a:solidFill>
                  <a:schemeClr val="tx2"/>
                </a:solidFill>
              </a:rPr>
              <a:t>و </a:t>
            </a:r>
            <a:r>
              <a:rPr lang="ar-SA" sz="2800" dirty="0" smtClean="0">
                <a:solidFill>
                  <a:schemeClr val="tx2"/>
                </a:solidFill>
              </a:rPr>
              <a:t>نوزادان</a:t>
            </a:r>
            <a:r>
              <a:rPr lang="fa-IR" sz="2800" dirty="0" smtClean="0">
                <a:solidFill>
                  <a:schemeClr val="tx2"/>
                </a:solidFill>
              </a:rPr>
              <a:t> (</a:t>
            </a:r>
            <a:r>
              <a:rPr lang="ar-SA" sz="2800" dirty="0" smtClean="0">
                <a:solidFill>
                  <a:schemeClr val="tx2"/>
                </a:solidFill>
              </a:rPr>
              <a:t>انجام </a:t>
            </a:r>
            <a:r>
              <a:rPr lang="ar-SA" sz="2800" dirty="0" smtClean="0">
                <a:solidFill>
                  <a:schemeClr val="tx2"/>
                </a:solidFill>
              </a:rPr>
              <a:t>پیش ازمون و پس آزمون) و احتساب  نمره قبولی 80% و صدور گواهینامه و  برای کارکنان با سابقه کمتر از 6 ماه علاوه بر  آزمون کتاب 20 ساعته  دوره توجیهی سیاست تغذیه با شیر مادر ارائه شده </a:t>
            </a:r>
            <a:r>
              <a:rPr lang="ar-SA" sz="2800" dirty="0" smtClean="0">
                <a:solidFill>
                  <a:schemeClr val="tx2"/>
                </a:solidFill>
              </a:rPr>
              <a:t>باشد</a:t>
            </a:r>
            <a:endParaRPr lang="fa-IR" sz="2800" dirty="0" smtClean="0">
              <a:solidFill>
                <a:schemeClr val="tx2"/>
              </a:solidFill>
            </a:endParaRPr>
          </a:p>
          <a:p>
            <a:pPr algn="r" rtl="1">
              <a:buFont typeface="Arial" pitchFamily="34" charset="0"/>
              <a:buChar char="•"/>
            </a:pPr>
            <a:r>
              <a:rPr lang="ar-SA" sz="2800" dirty="0" smtClean="0">
                <a:solidFill>
                  <a:schemeClr val="tx2"/>
                </a:solidFill>
              </a:rPr>
              <a:t>اعضای کمیته ترویج زایمان طبیعی ایمن در دوره های بازآموزی و سمینارهای برگزار شده از سوی کمیته دانشگاهی و کشوری در رابطه با ایمنی مادر و نوزاد، ترویج زایمان طبیعی و تغذیه با شیر مادر شرکت می نمایند</a:t>
            </a:r>
            <a:endParaRPr lang="fa-IR" sz="2800" dirty="0" smtClean="0">
              <a:solidFill>
                <a:schemeClr val="tx2"/>
              </a:solidFill>
            </a:endParaRPr>
          </a:p>
          <a:p>
            <a:pPr algn="r" rtl="1">
              <a:buFont typeface="Arial" pitchFamily="34" charset="0"/>
              <a:buChar char="•"/>
            </a:pPr>
            <a:r>
              <a:rPr lang="ar-SA" sz="2800" dirty="0" smtClean="0">
                <a:solidFill>
                  <a:schemeClr val="tx2"/>
                </a:solidFill>
              </a:rPr>
              <a:t>تدوین شیوه نامه </a:t>
            </a:r>
            <a:r>
              <a:rPr lang="ar-SA" sz="2800" dirty="0" smtClean="0">
                <a:solidFill>
                  <a:schemeClr val="tx2"/>
                </a:solidFill>
              </a:rPr>
              <a:t>نظارت </a:t>
            </a:r>
            <a:r>
              <a:rPr lang="ar-SA" sz="2800" dirty="0" smtClean="0">
                <a:solidFill>
                  <a:schemeClr val="tx2"/>
                </a:solidFill>
              </a:rPr>
              <a:t>بر رعایت دستورالعمل‏</a:t>
            </a:r>
            <a:r>
              <a:rPr lang="ar-SA" sz="2800" dirty="0" smtClean="0">
                <a:solidFill>
                  <a:schemeClr val="tx2"/>
                </a:solidFill>
              </a:rPr>
              <a:t>های</a:t>
            </a:r>
            <a:r>
              <a:rPr lang="fa-IR" sz="2800" dirty="0" smtClean="0">
                <a:solidFill>
                  <a:schemeClr val="tx2"/>
                </a:solidFill>
              </a:rPr>
              <a:t> </a:t>
            </a:r>
            <a:r>
              <a:rPr lang="ar-SA" sz="2800" dirty="0" smtClean="0">
                <a:solidFill>
                  <a:schemeClr val="tx2"/>
                </a:solidFill>
              </a:rPr>
              <a:t>مراقبت</a:t>
            </a:r>
            <a:r>
              <a:rPr lang="ar-SA" sz="2800" dirty="0" smtClean="0">
                <a:solidFill>
                  <a:schemeClr val="tx2"/>
                </a:solidFill>
              </a:rPr>
              <a:t>‏های مادر و کودک، آموزش مادران و اجرای اقدامات ده گانه توسط کمیته ترویج زایمان طبیعی و ایمن، کمیته ترویج تغذیه باشیر مادر</a:t>
            </a: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en-US" sz="2800" dirty="0" smtClean="0">
              <a:solidFill>
                <a:schemeClr val="tx2"/>
              </a:solidFill>
              <a:cs typeface="B Nazanin" pitchFamily="2" charset="-7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solidFill>
                  <a:srgbClr val="C00000"/>
                </a:solidFill>
              </a:rPr>
              <a:t>مراقبت‏های مادر و نوزاد</a:t>
            </a:r>
            <a:endParaRPr lang="fa-IR" sz="2000" b="1" dirty="0">
              <a:solidFill>
                <a:srgbClr val="C00000"/>
              </a:solidFill>
              <a:cs typeface="+mn-cs"/>
            </a:endParaRPr>
          </a:p>
        </p:txBody>
      </p:sp>
      <p:sp>
        <p:nvSpPr>
          <p:cNvPr id="3" name="Subtitle 2"/>
          <p:cNvSpPr>
            <a:spLocks noGrp="1"/>
          </p:cNvSpPr>
          <p:nvPr>
            <p:ph type="subTitle" idx="1"/>
          </p:nvPr>
        </p:nvSpPr>
        <p:spPr>
          <a:xfrm>
            <a:off x="228600" y="762000"/>
            <a:ext cx="8610600" cy="57912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a:bodyPr>
          <a:lstStyle/>
          <a:p>
            <a:pPr algn="r" rtl="1">
              <a:buFont typeface="Arial" pitchFamily="34" charset="0"/>
              <a:buChar char="•"/>
            </a:pPr>
            <a:r>
              <a:rPr lang="ar-SA" sz="2800" dirty="0" smtClean="0">
                <a:solidFill>
                  <a:schemeClr val="tx2"/>
                </a:solidFill>
              </a:rPr>
              <a:t>ترخیص همزمان  مادران و شیرخواراندر صورت سلامت آنها و دستور </a:t>
            </a:r>
            <a:r>
              <a:rPr lang="ar-SA" sz="2800" dirty="0" smtClean="0">
                <a:solidFill>
                  <a:schemeClr val="tx2"/>
                </a:solidFill>
              </a:rPr>
              <a:t>پزشک</a:t>
            </a:r>
            <a:endParaRPr lang="fa-IR" sz="2800" dirty="0" smtClean="0">
              <a:solidFill>
                <a:schemeClr val="tx2"/>
              </a:solidFill>
            </a:endParaRPr>
          </a:p>
          <a:p>
            <a:pPr algn="r" rtl="1">
              <a:buFont typeface="Arial" pitchFamily="34" charset="0"/>
              <a:buChar char="•"/>
            </a:pPr>
            <a:r>
              <a:rPr lang="ar-SA" sz="2800" dirty="0" smtClean="0">
                <a:solidFill>
                  <a:schemeClr val="tx2"/>
                </a:solidFill>
              </a:rPr>
              <a:t>کمیته ترویج زایمان طبیعی ایمن با تعیین مسئولیت ها و اجرای قانون شیر مادر و کد بین المللی بازاریابی جانشین شونده های شیر مادر و منع تبلیغات شیر مصنوعی، شیشه و گول زنک نظارت می‏</a:t>
            </a:r>
            <a:r>
              <a:rPr lang="ar-SA" sz="2800" dirty="0" smtClean="0">
                <a:solidFill>
                  <a:schemeClr val="tx2"/>
                </a:solidFill>
              </a:rPr>
              <a:t>نماید</a:t>
            </a:r>
            <a:endParaRPr lang="fa-IR" sz="2800" dirty="0" smtClean="0">
              <a:solidFill>
                <a:schemeClr val="tx2"/>
              </a:solidFill>
            </a:endParaRPr>
          </a:p>
          <a:p>
            <a:pPr algn="r" rtl="1">
              <a:buFont typeface="Arial" pitchFamily="34" charset="0"/>
              <a:buChar char="•"/>
            </a:pPr>
            <a:r>
              <a:rPr lang="ar-SA" sz="2800" dirty="0" smtClean="0">
                <a:solidFill>
                  <a:schemeClr val="tx2"/>
                </a:solidFill>
              </a:rPr>
              <a:t>انجام </a:t>
            </a:r>
            <a:r>
              <a:rPr lang="ar-SA" sz="2800" dirty="0" smtClean="0">
                <a:solidFill>
                  <a:schemeClr val="tx2"/>
                </a:solidFill>
              </a:rPr>
              <a:t>پایش</a:t>
            </a:r>
            <a:r>
              <a:rPr lang="fa-IR" sz="2800" dirty="0" smtClean="0">
                <a:solidFill>
                  <a:schemeClr val="tx2"/>
                </a:solidFill>
              </a:rPr>
              <a:t> </a:t>
            </a:r>
            <a:r>
              <a:rPr lang="ar-SA" sz="2800" dirty="0" smtClean="0">
                <a:solidFill>
                  <a:schemeClr val="tx2"/>
                </a:solidFill>
              </a:rPr>
              <a:t>شش </a:t>
            </a:r>
            <a:r>
              <a:rPr lang="ar-SA" sz="2800" dirty="0" smtClean="0">
                <a:solidFill>
                  <a:schemeClr val="tx2"/>
                </a:solidFill>
              </a:rPr>
              <a:t>ماه یکبار ده اقدام بیمارستان دوستدار کودک توسط کمیته ترویج زایمان طبیعی طبق دستوالعمل </a:t>
            </a:r>
            <a:endParaRPr lang="fa-IR" sz="2800" dirty="0" smtClean="0">
              <a:solidFill>
                <a:schemeClr val="tx2"/>
              </a:solidFill>
            </a:endParaRPr>
          </a:p>
          <a:p>
            <a:pPr algn="r" rtl="1">
              <a:buFont typeface="Arial" pitchFamily="34" charset="0"/>
              <a:buChar char="•"/>
            </a:pPr>
            <a:r>
              <a:rPr lang="ar-SA" sz="2800" dirty="0" smtClean="0">
                <a:solidFill>
                  <a:schemeClr val="tx2"/>
                </a:solidFill>
              </a:rPr>
              <a:t>توزیع پمفلت/نشریه آموزشی برای مادران با موضوع مراقبت‏های دوران بارداری، زایمان و پس از زایمان با روشی مشخص** برای تمامی مادران </a:t>
            </a:r>
            <a:r>
              <a:rPr lang="ar-SA" sz="2800" dirty="0" smtClean="0">
                <a:solidFill>
                  <a:schemeClr val="tx2"/>
                </a:solidFill>
              </a:rPr>
              <a:t>باردار</a:t>
            </a:r>
            <a:endParaRPr lang="fa-IR" sz="2800" dirty="0" smtClean="0">
              <a:solidFill>
                <a:schemeClr val="tx2"/>
              </a:solidFill>
            </a:endParaRPr>
          </a:p>
          <a:p>
            <a:pPr algn="r" rtl="1">
              <a:buFont typeface="Arial" pitchFamily="34" charset="0"/>
              <a:buChar char="•"/>
            </a:pPr>
            <a:r>
              <a:rPr lang="ar-SA" sz="2800" dirty="0" smtClean="0">
                <a:solidFill>
                  <a:schemeClr val="tx2"/>
                </a:solidFill>
              </a:rPr>
              <a:t>اجرای گام های ده گانه استاندارد دوستدار </a:t>
            </a:r>
            <a:r>
              <a:rPr lang="ar-SA" sz="2800" dirty="0" smtClean="0">
                <a:solidFill>
                  <a:schemeClr val="tx2"/>
                </a:solidFill>
              </a:rPr>
              <a:t>مادر</a:t>
            </a: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fa-IR" sz="2800" dirty="0" smtClean="0">
              <a:solidFill>
                <a:schemeClr val="tx2"/>
              </a:solidFill>
            </a:endParaRPr>
          </a:p>
          <a:p>
            <a:pPr algn="r" rtl="1">
              <a:buFont typeface="Arial" pitchFamily="34" charset="0"/>
              <a:buChar char="•"/>
            </a:pPr>
            <a:endParaRPr lang="en-US" sz="2800" dirty="0" smtClean="0">
              <a:solidFill>
                <a:schemeClr val="tx2"/>
              </a:solidFill>
              <a:cs typeface="B Nazanin" pitchFamily="2" charset="-78"/>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TotalTime>
  <Words>1152</Words>
  <Application>Microsoft Office PowerPoint</Application>
  <PresentationFormat>On-screen Show (4:3)</PresentationFormat>
  <Paragraphs>86</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مراقبت‏های مادر و نوزاد</vt:lpstr>
      <vt:lpstr>مراقبت‏های مادر و نوزاد</vt:lpstr>
      <vt:lpstr>مراقبت‏های مادر و نوزاد</vt:lpstr>
      <vt:lpstr>مراقبت‏های مادر و نوزاد</vt:lpstr>
      <vt:lpstr>مراقبت‏های مادر و نوزاد</vt:lpstr>
      <vt:lpstr>مراقبت‏های مادر و نوزاد</vt:lpstr>
      <vt:lpstr>مراقبت‏های مادر و نوزاد</vt:lpstr>
      <vt:lpstr>مراقبت‏های مادر و نوزاد</vt:lpstr>
      <vt:lpstr>مراقبت‏های مادر و نوزاد</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مراقبت های بیهوشی و جراحی</dc:title>
  <dc:creator>Melika</dc:creator>
  <cp:lastModifiedBy>ebadi</cp:lastModifiedBy>
  <cp:revision>25</cp:revision>
  <dcterms:created xsi:type="dcterms:W3CDTF">2006-08-16T00:00:00Z</dcterms:created>
  <dcterms:modified xsi:type="dcterms:W3CDTF">2017-01-13T15:35:45Z</dcterms:modified>
</cp:coreProperties>
</file>